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handoutMasterIdLst>
    <p:handoutMasterId r:id="rId3"/>
  </p:handoutMasterIdLst>
  <p:sldIdLst>
    <p:sldId id="274" r:id="rId2"/>
  </p:sldIdLst>
  <p:sldSz cx="7559675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900"/>
    <a:srgbClr val="FFF8D9"/>
    <a:srgbClr val="FFF2B9"/>
    <a:srgbClr val="FFFBEB"/>
    <a:srgbClr val="FFF2BA"/>
    <a:srgbClr val="00B050"/>
    <a:srgbClr val="F2F7E5"/>
    <a:srgbClr val="D9FFEA"/>
    <a:srgbClr val="E1EDC1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2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05FB7EF-35D7-4657-9AD3-82751CD63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90CE0D-52F2-4F51-8E3D-2AB563D642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7204EF-7AA8-43B4-90FE-2573612019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92BCEC8-38CD-4EE7-B991-335D57CA4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0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C787390-9EFA-4821-BE2A-6792EBFAA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26" y="-25471"/>
            <a:ext cx="7593927" cy="107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B70B-ED0E-4A27-89BF-4FA2A9BF8042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FE956-1B3B-47FA-BDF8-F77957E58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0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F2CBF774-9BBB-46C8-A4D1-5F7121148E32}"/>
              </a:ext>
            </a:extLst>
          </p:cNvPr>
          <p:cNvSpPr/>
          <p:nvPr/>
        </p:nvSpPr>
        <p:spPr>
          <a:xfrm rot="16200000">
            <a:off x="5596138" y="3060634"/>
            <a:ext cx="675635" cy="2327499"/>
          </a:xfrm>
          <a:custGeom>
            <a:avLst/>
            <a:gdLst>
              <a:gd name="connsiteX0" fmla="*/ 625978 w 625978"/>
              <a:gd name="connsiteY0" fmla="*/ 260416 h 2205420"/>
              <a:gd name="connsiteX1" fmla="*/ 625977 w 625978"/>
              <a:gd name="connsiteY1" fmla="*/ 2101088 h 2205420"/>
              <a:gd name="connsiteX2" fmla="*/ 521645 w 625978"/>
              <a:gd name="connsiteY2" fmla="*/ 2205420 h 2205420"/>
              <a:gd name="connsiteX3" fmla="*/ 104332 w 625978"/>
              <a:gd name="connsiteY3" fmla="*/ 2205420 h 2205420"/>
              <a:gd name="connsiteX4" fmla="*/ 0 w 625978"/>
              <a:gd name="connsiteY4" fmla="*/ 2101088 h 2205420"/>
              <a:gd name="connsiteX5" fmla="*/ 0 w 625978"/>
              <a:gd name="connsiteY5" fmla="*/ 260416 h 2205420"/>
              <a:gd name="connsiteX6" fmla="*/ 104332 w 625978"/>
              <a:gd name="connsiteY6" fmla="*/ 156084 h 2205420"/>
              <a:gd name="connsiteX7" fmla="*/ 210491 w 625978"/>
              <a:gd name="connsiteY7" fmla="*/ 156084 h 2205420"/>
              <a:gd name="connsiteX8" fmla="*/ 309038 w 625978"/>
              <a:gd name="connsiteY8" fmla="*/ 0 h 2205420"/>
              <a:gd name="connsiteX9" fmla="*/ 407585 w 625978"/>
              <a:gd name="connsiteY9" fmla="*/ 156084 h 2205420"/>
              <a:gd name="connsiteX10" fmla="*/ 521646 w 625978"/>
              <a:gd name="connsiteY10" fmla="*/ 156084 h 2205420"/>
              <a:gd name="connsiteX11" fmla="*/ 625978 w 625978"/>
              <a:gd name="connsiteY11" fmla="*/ 260416 h 220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978" h="2205420">
                <a:moveTo>
                  <a:pt x="625978" y="260416"/>
                </a:moveTo>
                <a:lnTo>
                  <a:pt x="625977" y="2101088"/>
                </a:lnTo>
                <a:cubicBezTo>
                  <a:pt x="625977" y="2158709"/>
                  <a:pt x="579266" y="2205420"/>
                  <a:pt x="521645" y="2205420"/>
                </a:cubicBezTo>
                <a:lnTo>
                  <a:pt x="104332" y="2205420"/>
                </a:lnTo>
                <a:cubicBezTo>
                  <a:pt x="46711" y="2205420"/>
                  <a:pt x="0" y="2158709"/>
                  <a:pt x="0" y="2101088"/>
                </a:cubicBezTo>
                <a:lnTo>
                  <a:pt x="0" y="260416"/>
                </a:lnTo>
                <a:cubicBezTo>
                  <a:pt x="0" y="202795"/>
                  <a:pt x="46711" y="156084"/>
                  <a:pt x="104332" y="156084"/>
                </a:cubicBezTo>
                <a:lnTo>
                  <a:pt x="210491" y="156084"/>
                </a:lnTo>
                <a:lnTo>
                  <a:pt x="309038" y="0"/>
                </a:lnTo>
                <a:lnTo>
                  <a:pt x="407585" y="156084"/>
                </a:lnTo>
                <a:lnTo>
                  <a:pt x="521646" y="156084"/>
                </a:lnTo>
                <a:cubicBezTo>
                  <a:pt x="579267" y="156084"/>
                  <a:pt x="625978" y="202795"/>
                  <a:pt x="625978" y="26041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1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15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D17FF22-3F02-4E64-9C53-209BF61C5745}"/>
              </a:ext>
            </a:extLst>
          </p:cNvPr>
          <p:cNvSpPr/>
          <p:nvPr/>
        </p:nvSpPr>
        <p:spPr>
          <a:xfrm>
            <a:off x="454295" y="2147263"/>
            <a:ext cx="3113057" cy="1002415"/>
          </a:xfrm>
          <a:prstGeom prst="round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5FD35AE-119D-4A0D-A01F-DDD85BE8E832}"/>
              </a:ext>
            </a:extLst>
          </p:cNvPr>
          <p:cNvSpPr/>
          <p:nvPr/>
        </p:nvSpPr>
        <p:spPr>
          <a:xfrm>
            <a:off x="4024465" y="2147263"/>
            <a:ext cx="3062960" cy="1002415"/>
          </a:xfrm>
          <a:prstGeom prst="round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3139DBB-501D-48D8-AEBC-863700EC72E5}"/>
              </a:ext>
            </a:extLst>
          </p:cNvPr>
          <p:cNvSpPr/>
          <p:nvPr/>
        </p:nvSpPr>
        <p:spPr>
          <a:xfrm>
            <a:off x="377476" y="3242264"/>
            <a:ext cx="1548085" cy="146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35"/>
              </a:lnSpc>
            </a:pPr>
            <a:r>
              <a:rPr kumimoji="1" lang="ja-JP" altLang="en-US" sz="11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「肥満ではなかった人も、早食いを続けると肥満になりや</a:t>
            </a:r>
            <a:br>
              <a:rPr kumimoji="1" lang="en-US" altLang="ja-JP" sz="115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1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すい」ことが調査によって立証</a:t>
            </a:r>
            <a:r>
              <a:rPr kumimoji="1"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されています。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002CE4A-6A99-4709-994C-B98C815E1344}"/>
              </a:ext>
            </a:extLst>
          </p:cNvPr>
          <p:cNvSpPr/>
          <p:nvPr/>
        </p:nvSpPr>
        <p:spPr>
          <a:xfrm>
            <a:off x="3951563" y="4769366"/>
            <a:ext cx="2676580" cy="4065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7712" rtlCol="0" anchor="ctr"/>
          <a:lstStyle/>
          <a:p>
            <a:pPr algn="ctr">
              <a:lnSpc>
                <a:spcPts val="1187"/>
              </a:lnSpc>
            </a:pPr>
            <a:r>
              <a:rPr kumimoji="1" lang="ja-JP" altLang="en-US" sz="1133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「咀嚼回数ランク表」をチェック</a:t>
            </a:r>
            <a:r>
              <a:rPr kumimoji="1" lang="ja-JP" altLang="en-US" sz="1133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br>
              <a:rPr kumimoji="1" lang="en-US" altLang="ja-JP" sz="1133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756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https://www.lotte.co.jp/kamukoto/body/1641/</a:t>
            </a:r>
            <a:endParaRPr kumimoji="1" lang="ja-JP" altLang="en-US" sz="756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27A51F2-A04A-4284-8738-26C73A4A8723}"/>
              </a:ext>
            </a:extLst>
          </p:cNvPr>
          <p:cNvSpPr/>
          <p:nvPr/>
        </p:nvSpPr>
        <p:spPr>
          <a:xfrm>
            <a:off x="377476" y="4756346"/>
            <a:ext cx="2689679" cy="3971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7712" rtlCol="0" anchor="ctr"/>
          <a:lstStyle/>
          <a:p>
            <a:pPr algn="ctr">
              <a:lnSpc>
                <a:spcPts val="1187"/>
              </a:lnSpc>
            </a:pPr>
            <a:r>
              <a:rPr kumimoji="1" lang="ja-JP" altLang="en-US" sz="1133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詳しい調査結果はこちら</a:t>
            </a:r>
            <a:r>
              <a:rPr kumimoji="1" lang="ja-JP" altLang="en-US" sz="1133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endParaRPr kumimoji="1" lang="en-US" altLang="ja-JP" sz="1133" b="1" dirty="0">
              <a:solidFill>
                <a:srgbClr val="F18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187"/>
              </a:lnSpc>
            </a:pPr>
            <a:r>
              <a:rPr kumimoji="1" lang="en-US" altLang="ja-JP" sz="756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https://www.lotte.co.jp/kamukoto/body/876/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703CCC4-5DCF-4F5E-8820-E278B7D5ADDB}"/>
              </a:ext>
            </a:extLst>
          </p:cNvPr>
          <p:cNvSpPr/>
          <p:nvPr/>
        </p:nvSpPr>
        <p:spPr>
          <a:xfrm>
            <a:off x="3951564" y="3242264"/>
            <a:ext cx="2492018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35"/>
              </a:lnSpc>
            </a:pPr>
            <a:r>
              <a:rPr kumimoji="1"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よく噛む</a:t>
            </a:r>
            <a:r>
              <a:rPr kumimoji="1" lang="ja-JP" altLang="en-US" sz="11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食品を噛む回数で</a:t>
            </a:r>
            <a:endParaRPr kumimoji="1" lang="en-US" altLang="ja-JP" sz="11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ts val="1835"/>
              </a:lnSpc>
            </a:pPr>
            <a:r>
              <a:rPr kumimoji="1" lang="ja-JP" altLang="en-US" sz="11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わかりやすくランク付け。</a:t>
            </a:r>
            <a:endParaRPr kumimoji="1" lang="en-US" altLang="ja-JP" sz="11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C5AFEB-A2AF-42E5-9DD8-5C21BE929626}"/>
              </a:ext>
            </a:extLst>
          </p:cNvPr>
          <p:cNvSpPr txBox="1"/>
          <p:nvPr/>
        </p:nvSpPr>
        <p:spPr>
          <a:xfrm>
            <a:off x="4916994" y="3988590"/>
            <a:ext cx="2180711" cy="58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kumimoji="1" lang="ja-JP" altLang="en-US" sz="91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ランク４の今が旬の</a:t>
            </a:r>
            <a:r>
              <a:rPr kumimoji="1" lang="ja-JP" altLang="en-US" sz="917" b="1" u="sng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「たけのこ」</a:t>
            </a:r>
            <a:r>
              <a:rPr kumimoji="1" lang="ja-JP" altLang="en-US" sz="91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917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295"/>
              </a:lnSpc>
            </a:pPr>
            <a:r>
              <a:rPr kumimoji="1" lang="ja-JP" altLang="en-US" sz="91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よく噛んで食べてみよう！</a:t>
            </a:r>
            <a:endParaRPr kumimoji="1" lang="en-US" altLang="ja-JP" sz="917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295"/>
              </a:lnSpc>
            </a:pPr>
            <a:r>
              <a:rPr kumimoji="1" lang="ja-JP" altLang="en-US" sz="917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と声がけを！</a:t>
            </a:r>
            <a:endParaRPr kumimoji="1" lang="en-US" altLang="ja-JP" sz="917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6935F4D-94A5-4C38-8187-5C9710D9307C}"/>
              </a:ext>
            </a:extLst>
          </p:cNvPr>
          <p:cNvCxnSpPr>
            <a:cxnSpLocks/>
          </p:cNvCxnSpPr>
          <p:nvPr/>
        </p:nvCxnSpPr>
        <p:spPr bwMode="gray">
          <a:xfrm>
            <a:off x="3779837" y="2147263"/>
            <a:ext cx="0" cy="3006237"/>
          </a:xfrm>
          <a:prstGeom prst="line">
            <a:avLst/>
          </a:prstGeom>
          <a:ln w="38100">
            <a:solidFill>
              <a:srgbClr val="FFF2B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518619C7-F881-42E9-9230-99317118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4623486"/>
            <a:ext cx="662874" cy="66287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A4F2DC5-8AA4-489C-B683-A58B4A8D0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761">
            <a:off x="6421108" y="2580975"/>
            <a:ext cx="794986" cy="107062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8D71BFD-1111-429A-B05D-C60599A929EA}"/>
              </a:ext>
            </a:extLst>
          </p:cNvPr>
          <p:cNvCxnSpPr>
            <a:cxnSpLocks/>
          </p:cNvCxnSpPr>
          <p:nvPr/>
        </p:nvCxnSpPr>
        <p:spPr bwMode="gray">
          <a:xfrm>
            <a:off x="774700" y="2730799"/>
            <a:ext cx="224578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283FEB0-B87C-4E99-88F7-557BB6D35FD4}"/>
              </a:ext>
            </a:extLst>
          </p:cNvPr>
          <p:cNvCxnSpPr>
            <a:cxnSpLocks/>
          </p:cNvCxnSpPr>
          <p:nvPr/>
        </p:nvCxnSpPr>
        <p:spPr bwMode="gray">
          <a:xfrm>
            <a:off x="4273550" y="2477212"/>
            <a:ext cx="214705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FB2858B-E0E8-4DE6-9CBD-F826B241695E}"/>
              </a:ext>
            </a:extLst>
          </p:cNvPr>
          <p:cNvGrpSpPr/>
          <p:nvPr/>
        </p:nvGrpSpPr>
        <p:grpSpPr>
          <a:xfrm>
            <a:off x="2741316" y="2786919"/>
            <a:ext cx="863142" cy="681796"/>
            <a:chOff x="2623577" y="2627535"/>
            <a:chExt cx="799704" cy="631686"/>
          </a:xfrm>
        </p:grpSpPr>
        <p:sp>
          <p:nvSpPr>
            <p:cNvPr id="19" name="二等辺三角形 18">
              <a:extLst>
                <a:ext uri="{FF2B5EF4-FFF2-40B4-BE49-F238E27FC236}">
                  <a16:creationId xmlns:a16="http://schemas.microsoft.com/office/drawing/2014/main" id="{43F43912-B597-4276-9179-2D6BF3B1DC56}"/>
                </a:ext>
              </a:extLst>
            </p:cNvPr>
            <p:cNvSpPr/>
            <p:nvPr/>
          </p:nvSpPr>
          <p:spPr>
            <a:xfrm rot="14291256">
              <a:off x="2663884" y="3013132"/>
              <a:ext cx="154896" cy="235510"/>
            </a:xfrm>
            <a:prstGeom prst="triangle">
              <a:avLst/>
            </a:prstGeom>
            <a:solidFill>
              <a:srgbClr val="F1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15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EC2EE75-3D70-4BE7-9760-9CB04561623D}"/>
                </a:ext>
              </a:extLst>
            </p:cNvPr>
            <p:cNvSpPr txBox="1"/>
            <p:nvPr/>
          </p:nvSpPr>
          <p:spPr>
            <a:xfrm rot="374124">
              <a:off x="2724549" y="2627535"/>
              <a:ext cx="698732" cy="631686"/>
            </a:xfrm>
            <a:prstGeom prst="star32">
              <a:avLst>
                <a:gd name="adj" fmla="val 44995"/>
              </a:avLst>
            </a:prstGeom>
            <a:solidFill>
              <a:srgbClr val="F18900"/>
            </a:solidFill>
          </p:spPr>
          <p:txBody>
            <a:bodyPr wrap="none" tIns="58284" rtlCol="0">
              <a:noAutofit/>
            </a:bodyPr>
            <a:lstStyle/>
            <a:p>
              <a:pPr algn="ctr"/>
              <a:r>
                <a:rPr kumimoji="1" lang="ja-JP" altLang="en-US" sz="1187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早食い</a:t>
              </a:r>
              <a:endParaRPr kumimoji="1" lang="en-US" altLang="ja-JP" sz="1187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187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注意！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A1C0B5-4A23-4D0C-9207-4EA03CEC1A71}"/>
              </a:ext>
            </a:extLst>
          </p:cNvPr>
          <p:cNvSpPr txBox="1"/>
          <p:nvPr/>
        </p:nvSpPr>
        <p:spPr>
          <a:xfrm>
            <a:off x="5064916" y="3784272"/>
            <a:ext cx="1801994" cy="177884"/>
          </a:xfrm>
          <a:prstGeom prst="roundRect">
            <a:avLst>
              <a:gd name="adj" fmla="val 50000"/>
            </a:avLst>
          </a:prstGeom>
          <a:solidFill>
            <a:srgbClr val="F18900"/>
          </a:solidFill>
        </p:spPr>
        <p:txBody>
          <a:bodyPr wrap="square" tIns="38856" bIns="0" rtlCol="0" anchor="ctr" anchorCtr="0">
            <a:noAutofit/>
          </a:bodyPr>
          <a:lstStyle/>
          <a:p>
            <a:pPr algn="ctr"/>
            <a:r>
              <a:rPr kumimoji="1" lang="en-US" altLang="ja-JP" sz="107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</a:t>
            </a:r>
            <a:r>
              <a:rPr kumimoji="1" lang="ja-JP" altLang="en-US" sz="107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 給食チャレンジ！</a:t>
            </a:r>
            <a:endParaRPr kumimoji="1" lang="en-US" altLang="ja-JP" sz="1079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812DDDA-64C9-404C-9749-3D7554D6F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3" y="3799378"/>
            <a:ext cx="765503" cy="92208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915C506-42EB-44D4-B11C-54D529968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07" y="4135652"/>
            <a:ext cx="471087" cy="47108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80DBED9-3797-4434-BA34-B276CBB5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57" y="3348534"/>
            <a:ext cx="1758081" cy="122865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97F54C2-247D-45A1-9C23-99D27950E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649" y="4623486"/>
            <a:ext cx="662874" cy="662874"/>
          </a:xfrm>
          <a:prstGeom prst="rect">
            <a:avLst/>
          </a:prstGeom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DBD8BE1-2220-4789-B05E-A9215EFD0BB6}"/>
              </a:ext>
            </a:extLst>
          </p:cNvPr>
          <p:cNvCxnSpPr>
            <a:cxnSpLocks/>
          </p:cNvCxnSpPr>
          <p:nvPr/>
        </p:nvCxnSpPr>
        <p:spPr bwMode="gray">
          <a:xfrm>
            <a:off x="1321572" y="3010199"/>
            <a:ext cx="88187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EA70C1-4334-4D8F-890F-B0BB7AACF01D}"/>
              </a:ext>
            </a:extLst>
          </p:cNvPr>
          <p:cNvSpPr/>
          <p:nvPr/>
        </p:nvSpPr>
        <p:spPr>
          <a:xfrm>
            <a:off x="464667" y="2139518"/>
            <a:ext cx="3008898" cy="70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374"/>
              </a:lnSpc>
            </a:pPr>
            <a:r>
              <a:rPr kumimoji="1" lang="ja-JP" altLang="en-US" sz="1200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児童が給食を食べる様子は？</a:t>
            </a:r>
            <a:r>
              <a:rPr kumimoji="1" lang="ja-JP" altLang="en-US" sz="1400" b="1" dirty="0">
                <a:solidFill>
                  <a:srgbClr val="F189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b="1" dirty="0">
                <a:solidFill>
                  <a:srgbClr val="F189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600" b="1" dirty="0">
              <a:solidFill>
                <a:srgbClr val="F189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374"/>
              </a:lnSpc>
            </a:pPr>
            <a:r>
              <a:rPr kumimoji="1" lang="ja-JP" altLang="en-US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早食い</a:t>
            </a:r>
            <a:r>
              <a:rPr kumimoji="1" lang="ja-JP" altLang="en-US" sz="1200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ja-JP" altLang="en-US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肥満のリスク</a:t>
            </a:r>
            <a:r>
              <a:rPr kumimoji="1" lang="ja-JP" altLang="en-US" sz="1200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endParaRPr kumimoji="1" lang="en-US" altLang="ja-JP" sz="1400" b="1" dirty="0">
              <a:solidFill>
                <a:srgbClr val="F18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374"/>
              </a:lnSpc>
            </a:pPr>
            <a:r>
              <a:rPr kumimoji="1" lang="ja-JP" altLang="en-US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４倍以上</a:t>
            </a:r>
            <a:r>
              <a:rPr kumimoji="1" lang="ja-JP" altLang="en-US" sz="1200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en-US" altLang="ja-JP" sz="1200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……</a:t>
            </a:r>
            <a:endParaRPr kumimoji="1" lang="ja-JP" altLang="en-US" sz="1400" b="1" dirty="0">
              <a:solidFill>
                <a:srgbClr val="F18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079473B0-7B09-49C5-A839-660D9EFC48D6}"/>
              </a:ext>
            </a:extLst>
          </p:cNvPr>
          <p:cNvCxnSpPr>
            <a:cxnSpLocks/>
          </p:cNvCxnSpPr>
          <p:nvPr/>
        </p:nvCxnSpPr>
        <p:spPr bwMode="gray">
          <a:xfrm>
            <a:off x="5158912" y="2757028"/>
            <a:ext cx="126169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54C4C35-489C-4368-858F-0DF065AD211D}"/>
              </a:ext>
            </a:extLst>
          </p:cNvPr>
          <p:cNvCxnSpPr>
            <a:cxnSpLocks/>
          </p:cNvCxnSpPr>
          <p:nvPr/>
        </p:nvCxnSpPr>
        <p:spPr bwMode="gray">
          <a:xfrm>
            <a:off x="4536612" y="3080878"/>
            <a:ext cx="52830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312154D-201F-431B-8826-B6F33E044DDD}"/>
              </a:ext>
            </a:extLst>
          </p:cNvPr>
          <p:cNvSpPr/>
          <p:nvPr/>
        </p:nvSpPr>
        <p:spPr>
          <a:xfrm>
            <a:off x="3955217" y="2181554"/>
            <a:ext cx="2729270" cy="9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marL="0" lvl="1" algn="ctr">
              <a:lnSpc>
                <a:spcPts val="2374"/>
              </a:lnSpc>
            </a:pPr>
            <a:r>
              <a:rPr kumimoji="1" lang="ja-JP" altLang="en-US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「咀嚼回数ランク表」</a:t>
            </a:r>
            <a:endParaRPr kumimoji="1" lang="en-US" altLang="ja-JP" b="1" dirty="0">
              <a:solidFill>
                <a:srgbClr val="F18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1" algn="ctr">
              <a:lnSpc>
                <a:spcPts val="2374"/>
              </a:lnSpc>
            </a:pPr>
            <a:r>
              <a:rPr kumimoji="1" lang="ja-JP" altLang="en-US" sz="1400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を活用して</a:t>
            </a:r>
            <a:r>
              <a:rPr kumimoji="1" lang="ja-JP" altLang="en-US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噛むことを</a:t>
            </a:r>
            <a:endParaRPr kumimoji="1" lang="en-US" altLang="ja-JP" b="1" dirty="0">
              <a:solidFill>
                <a:srgbClr val="F18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1" algn="ctr">
              <a:lnSpc>
                <a:spcPts val="2374"/>
              </a:lnSpc>
            </a:pPr>
            <a:r>
              <a:rPr kumimoji="1" lang="ja-JP" altLang="en-US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意識</a:t>
            </a:r>
            <a:r>
              <a:rPr kumimoji="1" lang="ja-JP" altLang="en-US" sz="1400" b="1" dirty="0">
                <a:solidFill>
                  <a:srgbClr val="F18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した献立を！</a:t>
            </a:r>
            <a:endParaRPr kumimoji="1" lang="en-US" altLang="ja-JP" sz="2000" b="1" dirty="0">
              <a:solidFill>
                <a:srgbClr val="F18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23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20222</TotalTime>
  <Words>153</Words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2025-01-30T02:29:39Z</cp:lastPrinted>
  <dcterms:created xsi:type="dcterms:W3CDTF">2024-03-14T04:10:24Z</dcterms:created>
  <dcterms:modified xsi:type="dcterms:W3CDTF">2025-03-06T02:15:45Z</dcterms:modified>
</cp:coreProperties>
</file>