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handoutMasterIdLst>
    <p:handoutMasterId r:id="rId3"/>
  </p:handoutMasterIdLst>
  <p:sldIdLst>
    <p:sldId id="274" r:id="rId2"/>
  </p:sldIdLst>
  <p:sldSz cx="7559675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FD"/>
    <a:srgbClr val="D7EFFC"/>
    <a:srgbClr val="F18900"/>
    <a:srgbClr val="FFF8D9"/>
    <a:srgbClr val="FFF2B9"/>
    <a:srgbClr val="FFFBEB"/>
    <a:srgbClr val="FFF2BA"/>
    <a:srgbClr val="00B050"/>
    <a:srgbClr val="F2F7E5"/>
    <a:srgbClr val="D9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05FB7EF-35D7-4657-9AD3-82751CD63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90CE0D-52F2-4F51-8E3D-2AB563D642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7204EF-7AA8-43B4-90FE-2573612019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92BCEC8-38CD-4EE7-B991-335D57CA4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0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C787390-9EFA-4821-BE2A-6792EBFAA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0" y="-23665"/>
            <a:ext cx="7591373" cy="107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B70B-ED0E-4A27-89BF-4FA2A9BF8042}" type="datetimeFigureOut">
              <a:rPr kumimoji="1" lang="ja-JP" altLang="en-US" smtClean="0"/>
              <a:t>2025/5/14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FE956-1B3B-47FA-BDF8-F77957E58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0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5812DDDA-64C9-404C-9749-3D7554D6F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835" y="3916224"/>
            <a:ext cx="646742" cy="779030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E8472005-FBF0-4AEC-B9C3-0CACCD15BA3F}"/>
              </a:ext>
            </a:extLst>
          </p:cNvPr>
          <p:cNvSpPr/>
          <p:nvPr/>
        </p:nvSpPr>
        <p:spPr>
          <a:xfrm>
            <a:off x="377476" y="6552284"/>
            <a:ext cx="6823113" cy="1106929"/>
          </a:xfrm>
          <a:prstGeom prst="roundRect">
            <a:avLst>
              <a:gd name="adj" fmla="val 12233"/>
            </a:avLst>
          </a:prstGeom>
          <a:solidFill>
            <a:srgbClr val="E7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D17FF22-3F02-4E64-9C53-209BF61C5745}"/>
              </a:ext>
            </a:extLst>
          </p:cNvPr>
          <p:cNvSpPr/>
          <p:nvPr/>
        </p:nvSpPr>
        <p:spPr>
          <a:xfrm>
            <a:off x="377477" y="2147263"/>
            <a:ext cx="3008890" cy="1002415"/>
          </a:xfrm>
          <a:prstGeom prst="roundRect">
            <a:avLst>
              <a:gd name="adj" fmla="val 12233"/>
            </a:avLst>
          </a:prstGeom>
          <a:solidFill>
            <a:srgbClr val="E7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3139DBB-501D-48D8-AEBC-863700EC72E5}"/>
              </a:ext>
            </a:extLst>
          </p:cNvPr>
          <p:cNvSpPr/>
          <p:nvPr/>
        </p:nvSpPr>
        <p:spPr>
          <a:xfrm>
            <a:off x="1637724" y="3199361"/>
            <a:ext cx="1735714" cy="95218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ts val="1700"/>
              </a:lnSpc>
            </a:pP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「正しい咀嚼」で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成長に</a:t>
            </a:r>
            <a:b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応じた刺激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をしっかり与え、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「お口ポカン」や歯並びの悪化を防ぐ！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002CE4A-6A99-4709-994C-B98C815E1344}"/>
              </a:ext>
            </a:extLst>
          </p:cNvPr>
          <p:cNvSpPr/>
          <p:nvPr/>
        </p:nvSpPr>
        <p:spPr>
          <a:xfrm>
            <a:off x="3779836" y="4668009"/>
            <a:ext cx="2702873" cy="4065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7712" rtlCol="0" anchor="ctr"/>
          <a:lstStyle/>
          <a:p>
            <a:pPr algn="ctr">
              <a:lnSpc>
                <a:spcPts val="1187"/>
              </a:lnSpc>
            </a:pPr>
            <a:r>
              <a:rPr kumimoji="1" lang="ja-JP" altLang="en-US" sz="1133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「かむリズム」って？</a:t>
            </a:r>
            <a:r>
              <a:rPr kumimoji="1" lang="ja-JP" altLang="en-US" sz="1133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br>
              <a:rPr kumimoji="1" lang="en-US" altLang="ja-JP" sz="1133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756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https://www.lotte.co.jp/kamukoto/mouth/1038/</a:t>
            </a:r>
            <a:endParaRPr kumimoji="1" lang="ja-JP" altLang="en-US" sz="756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27A51F2-A04A-4284-8738-26C73A4A8723}"/>
              </a:ext>
            </a:extLst>
          </p:cNvPr>
          <p:cNvSpPr/>
          <p:nvPr/>
        </p:nvSpPr>
        <p:spPr>
          <a:xfrm>
            <a:off x="385378" y="4666497"/>
            <a:ext cx="2403449" cy="3971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7712" rtlCol="0" anchor="ctr"/>
          <a:lstStyle/>
          <a:p>
            <a:pPr algn="ctr">
              <a:lnSpc>
                <a:spcPts val="1187"/>
              </a:lnSpc>
            </a:pPr>
            <a:r>
              <a:rPr kumimoji="1" lang="ja-JP" altLang="en-US" sz="1133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「正しい咀嚼」って？</a:t>
            </a:r>
            <a:r>
              <a:rPr kumimoji="1" lang="ja-JP" altLang="en-US" sz="1133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endParaRPr kumimoji="1" lang="en-US" altLang="ja-JP" sz="1133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187"/>
              </a:lnSpc>
            </a:pPr>
            <a:r>
              <a:rPr kumimoji="1" lang="en-US" altLang="ja-JP" sz="756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https://www.lotte.co.jp/kamukoto/growth/1417/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703CCC4-5DCF-4F5E-8820-E278B7D5ADDB}"/>
              </a:ext>
            </a:extLst>
          </p:cNvPr>
          <p:cNvSpPr/>
          <p:nvPr/>
        </p:nvSpPr>
        <p:spPr>
          <a:xfrm>
            <a:off x="3752112" y="3200128"/>
            <a:ext cx="2504225" cy="7341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ts val="1700"/>
              </a:lnSpc>
            </a:pPr>
            <a:r>
              <a:rPr kumimoji="1" lang="ja-JP" altLang="en-US" sz="1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テレビやスマホを見ながらの「ながら</a:t>
            </a:r>
            <a:br>
              <a:rPr kumimoji="1" lang="en-US" altLang="ja-JP" sz="1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食べ」は噛み方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が不規則に。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リズム運動の</a:t>
            </a:r>
            <a:r>
              <a:rPr kumimoji="1" lang="ja-JP" altLang="en-US" sz="1100" b="1" spc="-8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ように一定のリズムでよく噛もう！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6935F4D-94A5-4C38-8187-5C9710D9307C}"/>
              </a:ext>
            </a:extLst>
          </p:cNvPr>
          <p:cNvCxnSpPr>
            <a:cxnSpLocks/>
          </p:cNvCxnSpPr>
          <p:nvPr/>
        </p:nvCxnSpPr>
        <p:spPr bwMode="gray">
          <a:xfrm>
            <a:off x="3576637" y="2194488"/>
            <a:ext cx="0" cy="2927305"/>
          </a:xfrm>
          <a:prstGeom prst="line">
            <a:avLst/>
          </a:prstGeom>
          <a:ln w="38100">
            <a:solidFill>
              <a:srgbClr val="E7F5F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518619C7-F881-42E9-9230-99317118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363" y="4538494"/>
            <a:ext cx="662874" cy="662874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8D71BFD-1111-429A-B05D-C60599A929EA}"/>
              </a:ext>
            </a:extLst>
          </p:cNvPr>
          <p:cNvCxnSpPr>
            <a:cxnSpLocks/>
          </p:cNvCxnSpPr>
          <p:nvPr/>
        </p:nvCxnSpPr>
        <p:spPr bwMode="gray">
          <a:xfrm>
            <a:off x="752475" y="2702224"/>
            <a:ext cx="247490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497F54C2-247D-45A1-9C23-99D27950E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116" y="4538494"/>
            <a:ext cx="662874" cy="662874"/>
          </a:xfrm>
          <a:prstGeom prst="rect">
            <a:avLst/>
          </a:prstGeom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DBD8BE1-2220-4789-B05E-A9215EFD0BB6}"/>
              </a:ext>
            </a:extLst>
          </p:cNvPr>
          <p:cNvCxnSpPr>
            <a:cxnSpLocks/>
          </p:cNvCxnSpPr>
          <p:nvPr/>
        </p:nvCxnSpPr>
        <p:spPr bwMode="gray">
          <a:xfrm>
            <a:off x="1321572" y="3000674"/>
            <a:ext cx="139477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EA70C1-4334-4D8F-890F-B0BB7AACF01D}"/>
              </a:ext>
            </a:extLst>
          </p:cNvPr>
          <p:cNvSpPr/>
          <p:nvPr/>
        </p:nvSpPr>
        <p:spPr>
          <a:xfrm>
            <a:off x="464667" y="2139518"/>
            <a:ext cx="3008898" cy="311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74"/>
              </a:lnSpc>
            </a:pPr>
            <a:r>
              <a:rPr lang="ja-JP" altLang="ja-JP" sz="1200" b="1" dirty="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大人でもできていない？！</a:t>
            </a:r>
            <a:endParaRPr kumimoji="1" lang="ja-JP" altLang="en-US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BF19F2D-2CCB-4968-AD92-495679F85DD8}"/>
              </a:ext>
            </a:extLst>
          </p:cNvPr>
          <p:cNvSpPr/>
          <p:nvPr/>
        </p:nvSpPr>
        <p:spPr>
          <a:xfrm>
            <a:off x="472911" y="2416186"/>
            <a:ext cx="3008898" cy="70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374"/>
              </a:lnSpc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口腔機能の発達のカギは</a:t>
            </a:r>
          </a:p>
          <a:p>
            <a:pPr algn="ctr">
              <a:lnSpc>
                <a:spcPts val="2374"/>
              </a:lnSpc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「正しい咀嚼」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FA0AC7-A9E2-4B32-8E2A-C7D7EB624631}"/>
              </a:ext>
            </a:extLst>
          </p:cNvPr>
          <p:cNvSpPr/>
          <p:nvPr/>
        </p:nvSpPr>
        <p:spPr>
          <a:xfrm>
            <a:off x="3779837" y="2147263"/>
            <a:ext cx="3349865" cy="1002415"/>
          </a:xfrm>
          <a:prstGeom prst="roundRect">
            <a:avLst>
              <a:gd name="adj" fmla="val 12233"/>
            </a:avLst>
          </a:prstGeom>
          <a:solidFill>
            <a:srgbClr val="E7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5AE00CB-C3D2-4787-A180-D4945BC3140B}"/>
              </a:ext>
            </a:extLst>
          </p:cNvPr>
          <p:cNvCxnSpPr>
            <a:cxnSpLocks/>
          </p:cNvCxnSpPr>
          <p:nvPr/>
        </p:nvCxnSpPr>
        <p:spPr bwMode="gray">
          <a:xfrm>
            <a:off x="4632602" y="2702224"/>
            <a:ext cx="139246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2BA65A8-6311-4CEB-8D25-4F9444B2F802}"/>
              </a:ext>
            </a:extLst>
          </p:cNvPr>
          <p:cNvCxnSpPr>
            <a:cxnSpLocks/>
          </p:cNvCxnSpPr>
          <p:nvPr/>
        </p:nvCxnSpPr>
        <p:spPr bwMode="gray">
          <a:xfrm>
            <a:off x="4632602" y="3000674"/>
            <a:ext cx="69623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E02995F-CBC9-4683-AAC7-6B9A4DCCE502}"/>
              </a:ext>
            </a:extLst>
          </p:cNvPr>
          <p:cNvSpPr/>
          <p:nvPr/>
        </p:nvSpPr>
        <p:spPr>
          <a:xfrm>
            <a:off x="3889413" y="2139518"/>
            <a:ext cx="3008898" cy="311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74"/>
              </a:lnSpc>
            </a:pPr>
            <a:r>
              <a:rPr lang="ja-JP" altLang="en-US" sz="1200" b="1" dirty="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急がず慌てず噛むことに意識を向けて</a:t>
            </a:r>
            <a:endParaRPr kumimoji="1" lang="ja-JP" altLang="en-US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324FAD1-0C5D-465B-900C-102CFDB5C464}"/>
              </a:ext>
            </a:extLst>
          </p:cNvPr>
          <p:cNvSpPr/>
          <p:nvPr/>
        </p:nvSpPr>
        <p:spPr>
          <a:xfrm>
            <a:off x="3897657" y="2416186"/>
            <a:ext cx="3008898" cy="70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374"/>
              </a:lnSpc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「かむリズム」で</a:t>
            </a:r>
          </a:p>
          <a:p>
            <a:pPr algn="ctr">
              <a:lnSpc>
                <a:spcPts val="2374"/>
              </a:lnSpc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心と体を健康に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E80598DF-4C4C-43CD-9D61-AC799957F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442" y="5212655"/>
            <a:ext cx="5671435" cy="451276"/>
          </a:xfrm>
          <a:prstGeom prst="rect">
            <a:avLst/>
          </a:prstGeom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F2CBF774-9BBB-46C8-A4D1-5F7121148E32}"/>
              </a:ext>
            </a:extLst>
          </p:cNvPr>
          <p:cNvSpPr/>
          <p:nvPr/>
        </p:nvSpPr>
        <p:spPr>
          <a:xfrm rot="16200000">
            <a:off x="5573422" y="2990495"/>
            <a:ext cx="515966" cy="2504223"/>
          </a:xfrm>
          <a:custGeom>
            <a:avLst/>
            <a:gdLst>
              <a:gd name="connsiteX0" fmla="*/ 625978 w 625978"/>
              <a:gd name="connsiteY0" fmla="*/ 260416 h 2205420"/>
              <a:gd name="connsiteX1" fmla="*/ 625977 w 625978"/>
              <a:gd name="connsiteY1" fmla="*/ 2101088 h 2205420"/>
              <a:gd name="connsiteX2" fmla="*/ 521645 w 625978"/>
              <a:gd name="connsiteY2" fmla="*/ 2205420 h 2205420"/>
              <a:gd name="connsiteX3" fmla="*/ 104332 w 625978"/>
              <a:gd name="connsiteY3" fmla="*/ 2205420 h 2205420"/>
              <a:gd name="connsiteX4" fmla="*/ 0 w 625978"/>
              <a:gd name="connsiteY4" fmla="*/ 2101088 h 2205420"/>
              <a:gd name="connsiteX5" fmla="*/ 0 w 625978"/>
              <a:gd name="connsiteY5" fmla="*/ 260416 h 2205420"/>
              <a:gd name="connsiteX6" fmla="*/ 104332 w 625978"/>
              <a:gd name="connsiteY6" fmla="*/ 156084 h 2205420"/>
              <a:gd name="connsiteX7" fmla="*/ 210491 w 625978"/>
              <a:gd name="connsiteY7" fmla="*/ 156084 h 2205420"/>
              <a:gd name="connsiteX8" fmla="*/ 309038 w 625978"/>
              <a:gd name="connsiteY8" fmla="*/ 0 h 2205420"/>
              <a:gd name="connsiteX9" fmla="*/ 407585 w 625978"/>
              <a:gd name="connsiteY9" fmla="*/ 156084 h 2205420"/>
              <a:gd name="connsiteX10" fmla="*/ 521646 w 625978"/>
              <a:gd name="connsiteY10" fmla="*/ 156084 h 2205420"/>
              <a:gd name="connsiteX11" fmla="*/ 625978 w 625978"/>
              <a:gd name="connsiteY11" fmla="*/ 260416 h 220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978" h="2205420">
                <a:moveTo>
                  <a:pt x="625978" y="260416"/>
                </a:moveTo>
                <a:lnTo>
                  <a:pt x="625977" y="2101088"/>
                </a:lnTo>
                <a:cubicBezTo>
                  <a:pt x="625977" y="2158709"/>
                  <a:pt x="579266" y="2205420"/>
                  <a:pt x="521645" y="2205420"/>
                </a:cubicBezTo>
                <a:lnTo>
                  <a:pt x="104332" y="2205420"/>
                </a:lnTo>
                <a:cubicBezTo>
                  <a:pt x="46711" y="2205420"/>
                  <a:pt x="0" y="2158709"/>
                  <a:pt x="0" y="2101088"/>
                </a:cubicBezTo>
                <a:lnTo>
                  <a:pt x="0" y="260416"/>
                </a:lnTo>
                <a:cubicBezTo>
                  <a:pt x="0" y="202795"/>
                  <a:pt x="46711" y="156084"/>
                  <a:pt x="104332" y="156084"/>
                </a:cubicBezTo>
                <a:lnTo>
                  <a:pt x="210491" y="156084"/>
                </a:lnTo>
                <a:lnTo>
                  <a:pt x="309038" y="0"/>
                </a:lnTo>
                <a:lnTo>
                  <a:pt x="407585" y="156084"/>
                </a:lnTo>
                <a:lnTo>
                  <a:pt x="521646" y="156084"/>
                </a:lnTo>
                <a:cubicBezTo>
                  <a:pt x="579267" y="156084"/>
                  <a:pt x="625978" y="202795"/>
                  <a:pt x="625978" y="26041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1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15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C5AFEB-A2AF-42E5-9DD8-5C21BE929626}"/>
              </a:ext>
            </a:extLst>
          </p:cNvPr>
          <p:cNvSpPr txBox="1"/>
          <p:nvPr/>
        </p:nvSpPr>
        <p:spPr>
          <a:xfrm>
            <a:off x="4700077" y="4087002"/>
            <a:ext cx="2449156" cy="41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kumimoji="1" lang="ja-JP" altLang="en-US" sz="91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口の中の食べ物が、小さくなっていくのを感じながら、よく噛もう！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A1C0B5-4A23-4D0C-9207-4EA03CEC1A71}"/>
              </a:ext>
            </a:extLst>
          </p:cNvPr>
          <p:cNvSpPr txBox="1"/>
          <p:nvPr/>
        </p:nvSpPr>
        <p:spPr>
          <a:xfrm>
            <a:off x="5132474" y="3915406"/>
            <a:ext cx="1707726" cy="177884"/>
          </a:xfrm>
          <a:prstGeom prst="roundRect">
            <a:avLst>
              <a:gd name="adj" fmla="val 50000"/>
            </a:avLst>
          </a:prstGeom>
          <a:solidFill>
            <a:srgbClr val="F18900"/>
          </a:solidFill>
        </p:spPr>
        <p:txBody>
          <a:bodyPr wrap="square" tIns="38856" bIns="0" rtlCol="0" anchor="ctr" anchorCtr="0">
            <a:noAutofit/>
          </a:bodyPr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</a:t>
            </a:r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 給食チャレンジ！</a:t>
            </a:r>
            <a:endParaRPr kumimoji="1" lang="en-US" altLang="ja-JP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Google Shape;139;p1">
            <a:extLst>
              <a:ext uri="{FF2B5EF4-FFF2-40B4-BE49-F238E27FC236}">
                <a16:creationId xmlns:a16="http://schemas.microsoft.com/office/drawing/2014/main" id="{2B085A87-BCB0-434D-9224-95588CBA1D99}"/>
              </a:ext>
            </a:extLst>
          </p:cNvPr>
          <p:cNvSpPr/>
          <p:nvPr/>
        </p:nvSpPr>
        <p:spPr>
          <a:xfrm>
            <a:off x="481329" y="6629644"/>
            <a:ext cx="4255300" cy="3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50" b="1" dirty="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カミカミレシピ</a:t>
            </a:r>
            <a:r>
              <a:rPr lang="ja-JP" sz="1650" b="1" dirty="0">
                <a:solidFill>
                  <a:srgbClr val="0070C0"/>
                </a:solidFill>
                <a:latin typeface="Meiryo"/>
                <a:ea typeface="Meiryo"/>
                <a:cs typeface="Meiryo"/>
                <a:sym typeface="Meiryo"/>
              </a:rPr>
              <a:t>をおたよりで配付！</a:t>
            </a:r>
            <a:endParaRPr sz="1650" b="1" dirty="0">
              <a:solidFill>
                <a:srgbClr val="0070C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" name="Google Shape;140;p1">
            <a:extLst>
              <a:ext uri="{FF2B5EF4-FFF2-40B4-BE49-F238E27FC236}">
                <a16:creationId xmlns:a16="http://schemas.microsoft.com/office/drawing/2014/main" id="{900726EA-0046-4E47-A01A-3D7C12FB05CA}"/>
              </a:ext>
            </a:extLst>
          </p:cNvPr>
          <p:cNvSpPr/>
          <p:nvPr/>
        </p:nvSpPr>
        <p:spPr>
          <a:xfrm>
            <a:off x="472912" y="6957962"/>
            <a:ext cx="5550315" cy="50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おうちでも作れる</a:t>
            </a:r>
            <a:r>
              <a:rPr lang="ja-JP" sz="10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「給食で提供しているよく噛めるメニュー」</a:t>
            </a:r>
            <a:endParaRPr sz="105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を具体的に伝える</a:t>
            </a:r>
            <a:r>
              <a:rPr lang="ja-JP" sz="105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ことで、家庭での取組につなげました！</a:t>
            </a:r>
            <a:endParaRPr sz="1050" dirty="0"/>
          </a:p>
        </p:txBody>
      </p:sp>
      <p:sp>
        <p:nvSpPr>
          <p:cNvPr id="58" name="Google Shape;141;p1">
            <a:extLst>
              <a:ext uri="{FF2B5EF4-FFF2-40B4-BE49-F238E27FC236}">
                <a16:creationId xmlns:a16="http://schemas.microsoft.com/office/drawing/2014/main" id="{649CF734-F50E-4C82-ADC5-955A6253423F}"/>
              </a:ext>
            </a:extLst>
          </p:cNvPr>
          <p:cNvSpPr/>
          <p:nvPr/>
        </p:nvSpPr>
        <p:spPr>
          <a:xfrm>
            <a:off x="472911" y="7410910"/>
            <a:ext cx="3971347" cy="2443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https://teacher-site.net/lotte/kamukoto/detail.html#idea14</a:t>
            </a:r>
            <a:endParaRPr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01B1864-2452-4427-A0C0-F5B4E3959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396" y="6915489"/>
            <a:ext cx="676870" cy="67687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D11C667-83F4-499D-A68B-4E4828B92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5338">
            <a:off x="5333334" y="6333691"/>
            <a:ext cx="1702581" cy="12037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24DB66-54A3-46EC-A6FE-83945A566A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784">
            <a:off x="4894404" y="5841193"/>
            <a:ext cx="1617467" cy="10563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470EE95-CD78-47F7-9413-0A19AF536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132" y="5837889"/>
            <a:ext cx="4483500" cy="70223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BE941E3-5F73-40BB-AFDF-CE12E700E9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6748" y="2802078"/>
            <a:ext cx="779555" cy="106827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6C92318-7DB5-4DF3-95E2-95F69D087F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027" y="3246792"/>
            <a:ext cx="1044028" cy="12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3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20449</TotalTime>
  <Words>213</Words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2025-03-06T02:30:39Z</cp:lastPrinted>
  <dcterms:created xsi:type="dcterms:W3CDTF">2024-03-14T04:10:24Z</dcterms:created>
  <dcterms:modified xsi:type="dcterms:W3CDTF">2025-05-14T01:31:05Z</dcterms:modified>
</cp:coreProperties>
</file>